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3"/>
  </p:sldMasterIdLst>
  <p:sldIdLst>
    <p:sldId id="257" r:id="rId24"/>
    <p:sldId id="258" r:id="rId25"/>
    <p:sldId id="259" r:id="rId26"/>
    <p:sldId id="260" r:id="rId27"/>
    <p:sldId id="261" r:id="rId28"/>
    <p:sldId id="262" r:id="rId29"/>
    <p:sldId id="263" r:id="rId30"/>
    <p:sldId id="264" r:id="rId31"/>
    <p:sldId id="265" r:id="rId32"/>
    <p:sldId id="266" r:id="rId33"/>
  </p:sldIdLst>
  <p:sldSz cx="12192000" cy="6858000"/>
  <p:notesSz cx="6797675" cy="9926638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slide" Target="slides/slide3.xml"/><Relationship Id="rId3" Type="http://schemas.openxmlformats.org/officeDocument/2006/relationships/customXml" Target="../customXml/item3.xml"/><Relationship Id="rId21" Type="http://schemas.openxmlformats.org/officeDocument/2006/relationships/customXml" Target="../customXml/item21.xml"/><Relationship Id="rId34" Type="http://schemas.openxmlformats.org/officeDocument/2006/relationships/presProps" Target="presProp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slide" Target="slides/slide2.xml"/><Relationship Id="rId33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customXml" Target="../customXml/item20.xml"/><Relationship Id="rId29" Type="http://schemas.openxmlformats.org/officeDocument/2006/relationships/slide" Target="slides/slide6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1.xml"/><Relationship Id="rId32" Type="http://schemas.openxmlformats.org/officeDocument/2006/relationships/slide" Target="slides/slide9.xml"/><Relationship Id="rId37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Master" Target="slideMasters/slideMaster1.xml"/><Relationship Id="rId28" Type="http://schemas.openxmlformats.org/officeDocument/2006/relationships/slide" Target="slides/slide5.xml"/><Relationship Id="rId36" Type="http://schemas.openxmlformats.org/officeDocument/2006/relationships/theme" Target="theme/theme1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slide" Target="slides/slide8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slide" Target="slides/slide4.xml"/><Relationship Id="rId30" Type="http://schemas.openxmlformats.org/officeDocument/2006/relationships/slide" Target="slides/slide7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336E-FD81-49ED-A9DC-D43BD92F0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48DAE6-E2A8-4EE1-9EC6-233EC852B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DD314-D47D-4D39-A8BE-68BDA8FAD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09/04/2024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A5880-19F7-4F08-A54C-B26B474CC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C1DF9-F12A-4161-9C6F-7D0144B61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78517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E7F28-F0CB-4CC1-8305-503D1DF6E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17CA0D-777F-43F8-ABA5-26769433F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3CD40-6447-4F51-AEB9-46FE105C3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09/04/2024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440BF-F0D1-4F55-8A0C-8FDCD246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803D4-BDF2-46C2-B2DC-E57707091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3380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FE2CC2-6E68-4C74-8608-D6CD82EFBD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984188-1A1E-48A1-BFB9-31CA6B760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A2D3AD-D4CA-4846-BD08-8E5C7632B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09/04/2024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5E457-45C9-4079-B7A7-BCF24CDDE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969FF-369E-4A81-AF91-859D7B350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805919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63290-826F-408A-AB40-622080559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64A7F-3E13-4436-8FBE-BF46DB103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FE154-20EB-4017-AC9F-094A3CDC4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09/04/2024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77453-1B78-4E4F-A2CE-2E7A026AD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0407F-8D2B-4E16-9356-6EF7F1BB7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23658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FA108-2EDC-4C71-A970-40C6BE83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1B614-1C5F-4ACE-8687-5940DD0F7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7B245-FDEF-436E-AF0A-4096779C0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09/04/2024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817DE-6CA9-4653-8F35-FE139076C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397C1-D258-4E18-A422-0B6A78CE4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18987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39105-F9A1-44F5-8D28-DE5C2154A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EE506-F84A-47F0-9AB4-F969C78B93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488FD5-4E4D-48E4-87C8-721B7765D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395383-A56D-412C-A099-7AD491853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09/04/2024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58A6C8-1153-482E-87AC-3F214A2DC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381CF5-6108-455E-B0B3-2E0F7BF74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90525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2B29E-64CA-43D6-B098-9C6EDC57D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3EA06-9200-4615-8F22-8367568A4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BDE1F6-1917-4DDA-B6D8-0F22A683E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1C28F-C768-42D7-A388-B8C34D8968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A3E7C6-2173-4992-9386-438062C37F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48E0AA-51CE-4D45-ADBD-C14C92C4F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09/04/2024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A561F3-8773-4F0A-8E9A-71C3A946D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E000E1-D905-42AA-BA5F-7B9A8A738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5454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6D87-5AC3-4555-B66B-10A548A80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904580-456F-4FF1-A944-2C679E1A5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09/04/2024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B0BBC4-246B-44AA-A893-9D79D1641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D383D6-7F85-4E8B-99A8-1527EE286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55679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44CC01-20C1-460D-A973-0C56DF352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09/04/2024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E492F-10AC-4925-A5D9-9945CCAF4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11D9BD-BA8B-4DB4-8483-C954561D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1517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1329-3E79-4BBC-929C-B27C44CA9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8BEA3-E897-4CA2-80CA-2C68F3F4D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F5564-6F01-4B69-BD37-EEB969D4C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B108D7-F142-48E0-8DC2-2EBA78D22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09/04/2024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1B4CA7-2949-429D-9B0C-105C09B48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48C01C-19F7-4CCB-BF06-6A6B1B47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1115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4D959-D184-4493-A7E4-5ACA5BF17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661210-6CB0-4486-9A17-47DAA449E0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887B9-1A3F-42C1-933F-2F5253E5F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06871-540D-4750-996E-A559F845D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09/04/2024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FC5687-6F34-45F4-812B-6DD196EF7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08062-A972-4E99-9098-5FE7F8020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47197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A4ADC-DF16-421E-BF29-B8915D624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45EF3-C534-4AAE-816B-DF4759163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F95AB-5FC2-4590-B1EB-974D77F227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C5A5A-C34E-462D-A18F-97AFFCCC6197}" type="datetimeFigureOut">
              <a:rPr lang="en-NL" smtClean="0"/>
              <a:t>09/04/2024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15FEB-90C8-4B95-A2AB-450FD31914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399B8-9A83-4171-8FF9-9ABFDD8488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C89D8-36C3-40BD-BBB3-9AD7F891C9FD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9839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customXml" Target="../../customXml/item22.xml"/><Relationship Id="rId1" Type="http://schemas.openxmlformats.org/officeDocument/2006/relationships/customXml" Target="../../customXml/item3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11.jpeg"/><Relationship Id="rId2" Type="http://schemas.openxmlformats.org/officeDocument/2006/relationships/customXml" Target="../../customXml/item20.xml"/><Relationship Id="rId1" Type="http://schemas.openxmlformats.org/officeDocument/2006/relationships/customXml" Target="../../customXml/item1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2.xml"/><Relationship Id="rId7" Type="http://schemas.openxmlformats.org/officeDocument/2006/relationships/image" Target="../media/image3.jpeg"/><Relationship Id="rId2" Type="http://schemas.openxmlformats.org/officeDocument/2006/relationships/customXml" Target="../../customXml/item11.xml"/><Relationship Id="rId1" Type="http://schemas.openxmlformats.org/officeDocument/2006/relationships/customXml" Target="../../customXml/item6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5.jpeg"/><Relationship Id="rId2" Type="http://schemas.openxmlformats.org/officeDocument/2006/relationships/customXml" Target="../../customXml/item8.xml"/><Relationship Id="rId1" Type="http://schemas.openxmlformats.org/officeDocument/2006/relationships/customXml" Target="../../customXml/item19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customXml" Target="../../customXml/item16.xml"/><Relationship Id="rId1" Type="http://schemas.openxmlformats.org/officeDocument/2006/relationships/customXml" Target="../../customXml/item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tags" Target="../tags/tag5.xml"/><Relationship Id="rId7" Type="http://schemas.openxmlformats.org/officeDocument/2006/relationships/image" Target="../media/image6.png"/><Relationship Id="rId2" Type="http://schemas.openxmlformats.org/officeDocument/2006/relationships/customXml" Target="../../customXml/item15.xml"/><Relationship Id="rId1" Type="http://schemas.openxmlformats.org/officeDocument/2006/relationships/customXml" Target="../../customXml/item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customXml" Target="../../customXml/item9.xml"/><Relationship Id="rId1" Type="http://schemas.openxmlformats.org/officeDocument/2006/relationships/customXml" Target="../../customXml/item14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customXml" Target="../../customXml/item21.xml"/><Relationship Id="rId1" Type="http://schemas.openxmlformats.org/officeDocument/2006/relationships/customXml" Target="../../customXml/item12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customXml" Target="../../customXml/item18.xml"/><Relationship Id="rId1" Type="http://schemas.openxmlformats.org/officeDocument/2006/relationships/customXml" Target="../../customXml/item13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tags" Target="../tags/tag9.xml"/><Relationship Id="rId7" Type="http://schemas.openxmlformats.org/officeDocument/2006/relationships/image" Target="../media/image9.jpeg"/><Relationship Id="rId2" Type="http://schemas.openxmlformats.org/officeDocument/2006/relationships/customXml" Target="../../customXml/item5.xml"/><Relationship Id="rId1" Type="http://schemas.openxmlformats.org/officeDocument/2006/relationships/customXml" Target="../../customXml/item2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15F624-C8D9-4C72-AE9F-902A63A2989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858000"/>
            <a:ext cx="0" cy="0"/>
          </a:xfrm>
        </p:spPr>
        <p:txBody>
          <a:bodyPr/>
          <a:lstStyle/>
          <a:p>
            <a:fld id="{23AA811B-2EBD-4900-905E-5BE206449611}" type="slidenum">
              <a:rPr lang="da-DK"/>
              <a:pPr/>
              <a:t>1</a:t>
            </a:fld>
            <a:endParaRPr lang="da-DK" dirty="0"/>
          </a:p>
        </p:txBody>
      </p:sp>
      <p:sp>
        <p:nvSpPr>
          <p:cNvPr id="3" name="Background">
            <a:extLst>
              <a:ext uri="{FF2B5EF4-FFF2-40B4-BE49-F238E27FC236}">
                <a16:creationId xmlns:a16="http://schemas.microsoft.com/office/drawing/2014/main" id="{A6765245-DFD5-4388-BAD9-A8AD4451256B}"/>
              </a:ext>
            </a:extLst>
          </p:cNvPr>
          <p:cNvSpPr/>
          <p:nvPr/>
        </p:nvSpPr>
        <p:spPr bwMode="white">
          <a:xfrm>
            <a:off x="0" y="0"/>
            <a:ext cx="12193200" cy="6939280"/>
          </a:xfrm>
          <a:prstGeom prst="rect">
            <a:avLst/>
          </a:prstGeom>
          <a:solidFill>
            <a:srgbClr val="399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3200" b="1" noProof="0" dirty="0" err="1"/>
              <a:t>Borgerrådgiverens</a:t>
            </a:r>
            <a:r>
              <a:rPr lang="da-DK" sz="3200" b="1" noProof="0" dirty="0"/>
              <a:t> årsberetning 2022/2023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40EAEC0-CE76-4EF8-B0CA-3F7084C541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405967"/>
            <a:ext cx="12192000" cy="1452033"/>
          </a:xfrm>
          <a:prstGeom prst="rect">
            <a:avLst/>
          </a:prstGeom>
        </p:spPr>
      </p:pic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1972595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15F624-C8D9-4C72-AE9F-902A63A2989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858000"/>
            <a:ext cx="0" cy="0"/>
          </a:xfrm>
        </p:spPr>
        <p:txBody>
          <a:bodyPr/>
          <a:lstStyle/>
          <a:p>
            <a:fld id="{23AA811B-2EBD-4900-905E-5BE206449611}" type="slidenum">
              <a:rPr lang="da-DK" smtClean="0"/>
              <a:pPr/>
              <a:t>10</a:t>
            </a:fld>
            <a:endParaRPr lang="da-DK" dirty="0"/>
          </a:p>
        </p:txBody>
      </p:sp>
      <p:sp>
        <p:nvSpPr>
          <p:cNvPr id="3" name="Background">
            <a:extLst>
              <a:ext uri="{FF2B5EF4-FFF2-40B4-BE49-F238E27FC236}">
                <a16:creationId xmlns:a16="http://schemas.microsoft.com/office/drawing/2014/main" id="{A6765245-DFD5-4388-BAD9-A8AD4451256B}"/>
              </a:ext>
            </a:extLst>
          </p:cNvPr>
          <p:cNvSpPr/>
          <p:nvPr/>
        </p:nvSpPr>
        <p:spPr bwMode="white">
          <a:xfrm>
            <a:off x="-1200" y="0"/>
            <a:ext cx="12193200" cy="6365209"/>
          </a:xfrm>
          <a:prstGeom prst="rect">
            <a:avLst/>
          </a:prstGeom>
          <a:solidFill>
            <a:srgbClr val="399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r>
              <a:rPr lang="da-DK" sz="3200" b="1" noProof="0" dirty="0"/>
              <a:t>Anbefalinger</a:t>
            </a:r>
          </a:p>
          <a:p>
            <a:pPr algn="ctr"/>
            <a:endParaRPr lang="da-DK" sz="3200" b="1" dirty="0"/>
          </a:p>
          <a:p>
            <a:pPr algn="ctr"/>
            <a:r>
              <a:rPr lang="da-DK" sz="3200" dirty="0"/>
              <a:t>Styrkelse af medarbejderens forvaltningsretlige og juridiske kompetencer, og </a:t>
            </a:r>
            <a:r>
              <a:rPr lang="da-DK" sz="3200" dirty="0" err="1"/>
              <a:t>videnskoordinering</a:t>
            </a:r>
            <a:endParaRPr lang="da-DK" sz="3200" b="1" noProof="0" dirty="0"/>
          </a:p>
          <a:p>
            <a:pPr algn="ctr"/>
            <a:endParaRPr lang="da-DK" sz="3200" b="1" noProof="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da-DK" sz="2400" dirty="0"/>
              <a:t>Styrkelse af medarbejdernes generelle forvaltningsretlige kompetencer</a:t>
            </a:r>
            <a:r>
              <a:rPr lang="da-DK" sz="2400" b="1" dirty="0"/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da-DK" sz="2400" dirty="0"/>
              <a:t>Styrkelse af medarbejdernes </a:t>
            </a:r>
            <a:r>
              <a:rPr lang="da-DK" sz="2400" dirty="0" err="1"/>
              <a:t>juridske</a:t>
            </a:r>
            <a:r>
              <a:rPr lang="da-DK" sz="2400" dirty="0"/>
              <a:t> viden. Særligt ses der, at være et behov for at styrke medarbejdernes </a:t>
            </a:r>
            <a:r>
              <a:rPr lang="da-DK" sz="2400" dirty="0" err="1"/>
              <a:t>juridske</a:t>
            </a:r>
            <a:r>
              <a:rPr lang="da-DK" sz="2400" dirty="0"/>
              <a:t> viden inden for lovområder med en vis regelkompleksitet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da-DK" sz="2400" dirty="0"/>
              <a:t>Styrkelse af </a:t>
            </a:r>
            <a:r>
              <a:rPr lang="da-DK" sz="2400" dirty="0" err="1"/>
              <a:t>videnskoordineringen</a:t>
            </a:r>
            <a:r>
              <a:rPr lang="da-DK" sz="2400" dirty="0"/>
              <a:t> i sager, hvor flere medarbejdere eller aktører kan blive involveret i en verserende sag.</a:t>
            </a:r>
            <a:endParaRPr lang="da-DK" sz="2400" b="1" dirty="0"/>
          </a:p>
          <a:p>
            <a:pPr algn="ctr"/>
            <a:endParaRPr lang="da-DK" sz="3200" b="1" noProof="0" dirty="0"/>
          </a:p>
          <a:p>
            <a:pPr algn="ctr"/>
            <a:r>
              <a:rPr lang="da-DK" sz="3200" b="1" dirty="0"/>
              <a:t>                      </a:t>
            </a:r>
          </a:p>
          <a:p>
            <a:pPr algn="ctr"/>
            <a:endParaRPr lang="da-DK" sz="3200" b="1" noProof="0" dirty="0"/>
          </a:p>
          <a:p>
            <a:pPr algn="ctr"/>
            <a:r>
              <a:rPr lang="da-DK" sz="3200" b="1" noProof="0" dirty="0"/>
              <a:t>				</a:t>
            </a:r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r>
              <a:rPr lang="da-DK" sz="3200" b="1" noProof="0" dirty="0" err="1"/>
              <a:t>ddd</a:t>
            </a:r>
            <a:endParaRPr lang="da-DK" sz="3200" b="1" noProof="0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40EAEC0-CE76-4EF8-B0CA-3F7084C541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405967"/>
            <a:ext cx="12192000" cy="1452033"/>
          </a:xfrm>
          <a:prstGeom prst="rect">
            <a:avLst/>
          </a:prstGeom>
        </p:spPr>
      </p:pic>
      <p:sp>
        <p:nvSpPr>
          <p:cNvPr id="6" name="Background">
            <a:extLst>
              <a:ext uri="{FF2B5EF4-FFF2-40B4-BE49-F238E27FC236}">
                <a16:creationId xmlns:a16="http://schemas.microsoft.com/office/drawing/2014/main" id="{CCE8C202-A73A-AE3D-A009-7147E32C2848}"/>
              </a:ext>
            </a:extLst>
          </p:cNvPr>
          <p:cNvSpPr/>
          <p:nvPr/>
        </p:nvSpPr>
        <p:spPr bwMode="white">
          <a:xfrm>
            <a:off x="0" y="-856034"/>
            <a:ext cx="12228565" cy="6262001"/>
          </a:xfrm>
          <a:prstGeom prst="rect">
            <a:avLst/>
          </a:prstGeom>
          <a:solidFill>
            <a:srgbClr val="399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noProof="0" dirty="0"/>
          </a:p>
          <a:p>
            <a:pPr algn="ctr"/>
            <a:endParaRPr lang="da-DK" sz="3200" b="1" noProof="0" dirty="0"/>
          </a:p>
          <a:p>
            <a:pPr algn="ctr"/>
            <a:r>
              <a:rPr lang="da-DK" sz="3200" b="1" noProof="0" dirty="0"/>
              <a:t>Anbefalinger</a:t>
            </a:r>
          </a:p>
          <a:p>
            <a:pPr algn="ctr"/>
            <a:endParaRPr lang="da-DK" sz="3200" b="1" dirty="0"/>
          </a:p>
          <a:p>
            <a:pPr algn="ctr"/>
            <a:r>
              <a:rPr lang="da-DK" sz="3200" dirty="0"/>
              <a:t>Styrkelse af medarbejderens forvaltningsretlige kompetencer, medarbejdernes juridiske viden, og koordineringen af viden  </a:t>
            </a:r>
            <a:endParaRPr lang="da-DK" sz="3200" b="1" noProof="0" dirty="0"/>
          </a:p>
          <a:p>
            <a:pPr algn="ctr"/>
            <a:endParaRPr lang="da-DK" sz="3200" b="1" noProof="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da-DK" sz="2400" dirty="0"/>
              <a:t>Styrkelse af medarbejdernes generelle forvaltningsretlige kompetencer</a:t>
            </a:r>
            <a:r>
              <a:rPr lang="da-DK" sz="2400" b="1" dirty="0"/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da-DK" sz="2400" dirty="0"/>
              <a:t>Styrkelse af medarbejdernes juridiske viden. Særligt ses der, at være et behov for at styrke medarbejdernes juridiske viden inden for lovområder med en vis regelkompleksitet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da-DK" sz="2400" dirty="0"/>
              <a:t>Styrkelse af </a:t>
            </a:r>
            <a:r>
              <a:rPr lang="da-DK" sz="2400" dirty="0" err="1"/>
              <a:t>videnskoordineringen</a:t>
            </a:r>
            <a:r>
              <a:rPr lang="da-DK" sz="2400" dirty="0"/>
              <a:t> i sager, hvor flere medarbejdere eller aktører kan blive involveret i en verserende sag</a:t>
            </a:r>
            <a:endParaRPr lang="da-DK" sz="2400" b="1" dirty="0"/>
          </a:p>
          <a:p>
            <a:pPr algn="ctr"/>
            <a:endParaRPr lang="da-DK" sz="3200" b="1" noProof="0" dirty="0"/>
          </a:p>
          <a:p>
            <a:pPr algn="ctr"/>
            <a:r>
              <a:rPr lang="da-DK" sz="3200" b="1" noProof="0" dirty="0"/>
              <a:t>				</a:t>
            </a:r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r>
              <a:rPr lang="da-DK" sz="3200" b="1" noProof="0" dirty="0" err="1"/>
              <a:t>ddd</a:t>
            </a:r>
            <a:endParaRPr lang="da-DK" sz="3200" b="1" noProof="0" dirty="0"/>
          </a:p>
        </p:txBody>
      </p:sp>
      <p:pic>
        <p:nvPicPr>
          <p:cNvPr id="9" name="Picture 2" descr="Manglende vidensdeling er et overset problem og en udfordring for samfundet  og erhvervslivet • POV">
            <a:extLst>
              <a:ext uri="{FF2B5EF4-FFF2-40B4-BE49-F238E27FC236}">
                <a16:creationId xmlns:a16="http://schemas.microsoft.com/office/drawing/2014/main" id="{666AD449-09EA-82B0-8B97-5BC79776A6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7372" y="3429000"/>
            <a:ext cx="4105468" cy="2378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32641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15F624-C8D9-4C72-AE9F-902A63A2989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858000"/>
            <a:ext cx="0" cy="0"/>
          </a:xfrm>
        </p:spPr>
        <p:txBody>
          <a:bodyPr/>
          <a:lstStyle/>
          <a:p>
            <a:fld id="{23AA811B-2EBD-4900-905E-5BE206449611}" type="slidenum">
              <a:rPr lang="da-DK"/>
              <a:pPr/>
              <a:t>2</a:t>
            </a:fld>
            <a:endParaRPr lang="da-DK" dirty="0"/>
          </a:p>
        </p:txBody>
      </p:sp>
      <p:sp>
        <p:nvSpPr>
          <p:cNvPr id="3" name="Background">
            <a:extLst>
              <a:ext uri="{FF2B5EF4-FFF2-40B4-BE49-F238E27FC236}">
                <a16:creationId xmlns:a16="http://schemas.microsoft.com/office/drawing/2014/main" id="{A6765245-DFD5-4388-BAD9-A8AD4451256B}"/>
              </a:ext>
            </a:extLst>
          </p:cNvPr>
          <p:cNvSpPr/>
          <p:nvPr/>
        </p:nvSpPr>
        <p:spPr bwMode="white">
          <a:xfrm>
            <a:off x="-1200" y="0"/>
            <a:ext cx="12193200" cy="1615440"/>
          </a:xfrm>
          <a:prstGeom prst="rect">
            <a:avLst/>
          </a:prstGeom>
          <a:solidFill>
            <a:srgbClr val="399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dirty="0"/>
              <a:t>Retssikkerhedsmæssige observationspunkter i borgerrådgiverens anden beretningsperiode</a:t>
            </a:r>
          </a:p>
          <a:p>
            <a:pPr algn="ctr"/>
            <a:r>
              <a:rPr lang="da-DK" sz="2000" b="1" noProof="0" dirty="0"/>
              <a:t>Partshøring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40EAEC0-CE76-4EF8-B0CA-3F7084C541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405967"/>
            <a:ext cx="12192000" cy="1452033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4BA0C749-55E5-5C9A-6621-523C3079C604}"/>
              </a:ext>
            </a:extLst>
          </p:cNvPr>
          <p:cNvSpPr/>
          <p:nvPr/>
        </p:nvSpPr>
        <p:spPr>
          <a:xfrm>
            <a:off x="1328350" y="1895262"/>
            <a:ext cx="3251200" cy="310345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Mundtlig Partshøring bør efterfølges af en skriftlig partshøring </a:t>
            </a:r>
          </a:p>
        </p:txBody>
      </p:sp>
      <p:pic>
        <p:nvPicPr>
          <p:cNvPr id="1026" name="Picture 2" descr="Fuldstændig chok — Stock-foto © eldadcarin #22385115">
            <a:extLst>
              <a:ext uri="{FF2B5EF4-FFF2-40B4-BE49-F238E27FC236}">
                <a16:creationId xmlns:a16="http://schemas.microsoft.com/office/drawing/2014/main" id="{8A023BDA-D87C-DD21-2365-6E429988E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040" y="2476183"/>
            <a:ext cx="3616960" cy="252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ennesker Portrætter Menneskelige Følelser Ansigtsudtryk Ung Voksen Mand  Smerte Depression — Stock-foto © sbartsmediagmail.com #243336728">
            <a:extLst>
              <a:ext uri="{FF2B5EF4-FFF2-40B4-BE49-F238E27FC236}">
                <a16:creationId xmlns:a16="http://schemas.microsoft.com/office/drawing/2014/main" id="{23F28FE1-53C2-E14D-DDE8-86665E6938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749" y="2514600"/>
            <a:ext cx="3070982" cy="2484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40571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15F624-C8D9-4C72-AE9F-902A63A2989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858000"/>
            <a:ext cx="0" cy="0"/>
          </a:xfrm>
        </p:spPr>
        <p:txBody>
          <a:bodyPr/>
          <a:lstStyle/>
          <a:p>
            <a:fld id="{23AA811B-2EBD-4900-905E-5BE206449611}" type="slidenum">
              <a:rPr lang="da-DK"/>
              <a:pPr/>
              <a:t>3</a:t>
            </a:fld>
            <a:endParaRPr lang="da-DK" dirty="0"/>
          </a:p>
        </p:txBody>
      </p:sp>
      <p:sp>
        <p:nvSpPr>
          <p:cNvPr id="3" name="Background">
            <a:extLst>
              <a:ext uri="{FF2B5EF4-FFF2-40B4-BE49-F238E27FC236}">
                <a16:creationId xmlns:a16="http://schemas.microsoft.com/office/drawing/2014/main" id="{A6765245-DFD5-4388-BAD9-A8AD4451256B}"/>
              </a:ext>
            </a:extLst>
          </p:cNvPr>
          <p:cNvSpPr/>
          <p:nvPr/>
        </p:nvSpPr>
        <p:spPr bwMode="white">
          <a:xfrm>
            <a:off x="-1200" y="0"/>
            <a:ext cx="12193200" cy="1615440"/>
          </a:xfrm>
          <a:prstGeom prst="rect">
            <a:avLst/>
          </a:prstGeom>
          <a:solidFill>
            <a:srgbClr val="399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dirty="0"/>
              <a:t>Retssikkerhedsmæssige observationspunkter i borgerrådgiverens anden beretningsperiode</a:t>
            </a:r>
          </a:p>
          <a:p>
            <a:pPr algn="ctr"/>
            <a:r>
              <a:rPr lang="da-DK" sz="2000" dirty="0"/>
              <a:t>Er der tale om partshøring eller sagsoplysning?</a:t>
            </a:r>
            <a:endParaRPr lang="da-DK" sz="2000" b="1" noProof="0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40EAEC0-CE76-4EF8-B0CA-3F7084C541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405967"/>
            <a:ext cx="12192000" cy="1452033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4BA0C749-55E5-5C9A-6621-523C3079C604}"/>
              </a:ext>
            </a:extLst>
          </p:cNvPr>
          <p:cNvSpPr/>
          <p:nvPr/>
        </p:nvSpPr>
        <p:spPr>
          <a:xfrm>
            <a:off x="1412240" y="2377439"/>
            <a:ext cx="3251200" cy="240428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Partshøring eller sagsoplysning?</a:t>
            </a:r>
          </a:p>
        </p:txBody>
      </p:sp>
      <p:pic>
        <p:nvPicPr>
          <p:cNvPr id="2052" name="Picture 4" descr="Stigende coronasmitte skaber forvirring: Hvem skal testes? | Nordjyske.dk">
            <a:extLst>
              <a:ext uri="{FF2B5EF4-FFF2-40B4-BE49-F238E27FC236}">
                <a16:creationId xmlns:a16="http://schemas.microsoft.com/office/drawing/2014/main" id="{3040F08A-E7A7-DAEF-3B60-39B61B912B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380" y="2570177"/>
            <a:ext cx="2857500" cy="2211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2250821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15F624-C8D9-4C72-AE9F-902A63A2989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858000"/>
            <a:ext cx="0" cy="0"/>
          </a:xfrm>
        </p:spPr>
        <p:txBody>
          <a:bodyPr/>
          <a:lstStyle/>
          <a:p>
            <a:fld id="{23AA811B-2EBD-4900-905E-5BE206449611}" type="slidenum">
              <a:rPr lang="da-DK"/>
              <a:pPr/>
              <a:t>4</a:t>
            </a:fld>
            <a:endParaRPr lang="da-DK" dirty="0"/>
          </a:p>
        </p:txBody>
      </p:sp>
      <p:sp>
        <p:nvSpPr>
          <p:cNvPr id="3" name="Background">
            <a:extLst>
              <a:ext uri="{FF2B5EF4-FFF2-40B4-BE49-F238E27FC236}">
                <a16:creationId xmlns:a16="http://schemas.microsoft.com/office/drawing/2014/main" id="{A6765245-DFD5-4388-BAD9-A8AD4451256B}"/>
              </a:ext>
            </a:extLst>
          </p:cNvPr>
          <p:cNvSpPr/>
          <p:nvPr/>
        </p:nvSpPr>
        <p:spPr bwMode="white">
          <a:xfrm>
            <a:off x="-1200" y="0"/>
            <a:ext cx="12193200" cy="1615440"/>
          </a:xfrm>
          <a:prstGeom prst="rect">
            <a:avLst/>
          </a:prstGeom>
          <a:solidFill>
            <a:srgbClr val="399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dirty="0"/>
              <a:t>Retssikkerhedsmæssige </a:t>
            </a:r>
            <a:r>
              <a:rPr lang="da-DK" sz="2000" dirty="0" err="1"/>
              <a:t>obervationspunkter</a:t>
            </a:r>
            <a:r>
              <a:rPr lang="da-DK" sz="2000" dirty="0"/>
              <a:t> i borgerrådgiverens anden beretningsperiode</a:t>
            </a:r>
          </a:p>
          <a:p>
            <a:pPr algn="ctr"/>
            <a:r>
              <a:rPr lang="da-DK" sz="2000" b="1" noProof="0" dirty="0"/>
              <a:t>Oversendelse af akter til Ankestyrelsen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40EAEC0-CE76-4EF8-B0CA-3F7084C541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405967"/>
            <a:ext cx="12192000" cy="1452033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4BA0C749-55E5-5C9A-6621-523C3079C604}"/>
              </a:ext>
            </a:extLst>
          </p:cNvPr>
          <p:cNvSpPr/>
          <p:nvPr/>
        </p:nvSpPr>
        <p:spPr>
          <a:xfrm>
            <a:off x="4360413" y="1702596"/>
            <a:ext cx="3251200" cy="214059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Kommunens oversendelse af klagesag til   Ankestyrelsen    </a:t>
            </a:r>
          </a:p>
        </p:txBody>
      </p:sp>
      <p:cxnSp>
        <p:nvCxnSpPr>
          <p:cNvPr id="7" name="Lige pilforbindelse 6">
            <a:extLst>
              <a:ext uri="{FF2B5EF4-FFF2-40B4-BE49-F238E27FC236}">
                <a16:creationId xmlns:a16="http://schemas.microsoft.com/office/drawing/2014/main" id="{8969C5A4-94EE-FC15-8499-DAE1A068C100}"/>
              </a:ext>
            </a:extLst>
          </p:cNvPr>
          <p:cNvCxnSpPr/>
          <p:nvPr/>
        </p:nvCxnSpPr>
        <p:spPr>
          <a:xfrm flipH="1">
            <a:off x="3120705" y="3674378"/>
            <a:ext cx="1459684" cy="746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Lige pilforbindelse 8">
            <a:extLst>
              <a:ext uri="{FF2B5EF4-FFF2-40B4-BE49-F238E27FC236}">
                <a16:creationId xmlns:a16="http://schemas.microsoft.com/office/drawing/2014/main" id="{9CAE4B25-ED1D-341B-2414-91F23239C241}"/>
              </a:ext>
            </a:extLst>
          </p:cNvPr>
          <p:cNvCxnSpPr/>
          <p:nvPr/>
        </p:nvCxnSpPr>
        <p:spPr>
          <a:xfrm>
            <a:off x="7264866" y="3674378"/>
            <a:ext cx="1510018" cy="746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5F222CB4-5C69-A661-98A1-FAEE13EDF829}"/>
              </a:ext>
            </a:extLst>
          </p:cNvPr>
          <p:cNvSpPr/>
          <p:nvPr/>
        </p:nvSpPr>
        <p:spPr>
          <a:xfrm>
            <a:off x="713064" y="4269996"/>
            <a:ext cx="2751589" cy="129190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Akter sendes til Ankestyrelsen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E84570CA-BFEC-7A27-00DD-8D854855AA2C}"/>
              </a:ext>
            </a:extLst>
          </p:cNvPr>
          <p:cNvSpPr/>
          <p:nvPr/>
        </p:nvSpPr>
        <p:spPr>
          <a:xfrm>
            <a:off x="8774883" y="4337108"/>
            <a:ext cx="2684477" cy="129190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Borger får en kopi af sagsakterne som sendes til Ankestyrelsen </a:t>
            </a: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2658170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15F624-C8D9-4C72-AE9F-902A63A2989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858000"/>
            <a:ext cx="0" cy="0"/>
          </a:xfrm>
        </p:spPr>
        <p:txBody>
          <a:bodyPr/>
          <a:lstStyle/>
          <a:p>
            <a:fld id="{23AA811B-2EBD-4900-905E-5BE206449611}" type="slidenum">
              <a:rPr lang="da-DK"/>
              <a:pPr/>
              <a:t>5</a:t>
            </a:fld>
            <a:endParaRPr lang="da-DK" dirty="0"/>
          </a:p>
        </p:txBody>
      </p:sp>
      <p:sp>
        <p:nvSpPr>
          <p:cNvPr id="3" name="Background">
            <a:extLst>
              <a:ext uri="{FF2B5EF4-FFF2-40B4-BE49-F238E27FC236}">
                <a16:creationId xmlns:a16="http://schemas.microsoft.com/office/drawing/2014/main" id="{A6765245-DFD5-4388-BAD9-A8AD4451256B}"/>
              </a:ext>
            </a:extLst>
          </p:cNvPr>
          <p:cNvSpPr/>
          <p:nvPr/>
        </p:nvSpPr>
        <p:spPr bwMode="white">
          <a:xfrm>
            <a:off x="0" y="-1"/>
            <a:ext cx="12193200" cy="3003259"/>
          </a:xfrm>
          <a:prstGeom prst="rect">
            <a:avLst/>
          </a:prstGeom>
          <a:solidFill>
            <a:srgbClr val="399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dirty="0"/>
              <a:t>Retssikkerhedsmæssige observationspunkter i borgerrådgiverens anden beretningsperiode</a:t>
            </a:r>
          </a:p>
          <a:p>
            <a:pPr algn="ctr"/>
            <a:r>
              <a:rPr lang="da-DK" sz="2000" b="1" noProof="0" dirty="0"/>
              <a:t>Skrivelser skal være underskrevet!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40EAEC0-CE76-4EF8-B0CA-3F7084C541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405967"/>
            <a:ext cx="12192000" cy="1452033"/>
          </a:xfrm>
          <a:prstGeom prst="rect">
            <a:avLst/>
          </a:prstGeom>
        </p:spPr>
      </p:pic>
      <p:sp>
        <p:nvSpPr>
          <p:cNvPr id="4" name="Ellipse 3">
            <a:extLst>
              <a:ext uri="{FF2B5EF4-FFF2-40B4-BE49-F238E27FC236}">
                <a16:creationId xmlns:a16="http://schemas.microsoft.com/office/drawing/2014/main" id="{2613E6B3-AB6B-B1A7-19B1-40EF89F720A3}"/>
              </a:ext>
            </a:extLst>
          </p:cNvPr>
          <p:cNvSpPr/>
          <p:nvPr/>
        </p:nvSpPr>
        <p:spPr>
          <a:xfrm>
            <a:off x="1336915" y="3570760"/>
            <a:ext cx="3176361" cy="145203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Med venlig hilsen</a:t>
            </a:r>
          </a:p>
          <a:p>
            <a:pPr algn="ctr"/>
            <a:r>
              <a:rPr lang="da-DK" dirty="0"/>
              <a:t>Furesø Kommune</a:t>
            </a:r>
          </a:p>
        </p:txBody>
      </p:sp>
      <p:pic>
        <p:nvPicPr>
          <p:cNvPr id="12" name="Grafik 11" descr="Badge Kryds med massiv udfyldning">
            <a:extLst>
              <a:ext uri="{FF2B5EF4-FFF2-40B4-BE49-F238E27FC236}">
                <a16:creationId xmlns:a16="http://schemas.microsoft.com/office/drawing/2014/main" id="{B3F94520-D03D-2C9A-98FA-68AD5D7819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467895" y="4561978"/>
            <a:ext cx="914400" cy="914400"/>
          </a:xfrm>
          <a:prstGeom prst="rect">
            <a:avLst/>
          </a:prstGeom>
        </p:spPr>
      </p:pic>
      <p:sp>
        <p:nvSpPr>
          <p:cNvPr id="13" name="Ellipse 12">
            <a:extLst>
              <a:ext uri="{FF2B5EF4-FFF2-40B4-BE49-F238E27FC236}">
                <a16:creationId xmlns:a16="http://schemas.microsoft.com/office/drawing/2014/main" id="{5359740C-1057-7A59-5EBF-77643830055F}"/>
              </a:ext>
            </a:extLst>
          </p:cNvPr>
          <p:cNvSpPr/>
          <p:nvPr/>
        </p:nvSpPr>
        <p:spPr>
          <a:xfrm>
            <a:off x="6870583" y="3669108"/>
            <a:ext cx="2956053" cy="145203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Med venlig hilsen</a:t>
            </a:r>
          </a:p>
          <a:p>
            <a:pPr algn="ctr"/>
            <a:r>
              <a:rPr lang="da-DK" dirty="0"/>
              <a:t>Yrsa Kristensen </a:t>
            </a:r>
          </a:p>
        </p:txBody>
      </p:sp>
      <p:pic>
        <p:nvPicPr>
          <p:cNvPr id="15" name="Billede 14" descr="Tommel op Handy">
            <a:extLst>
              <a:ext uri="{FF2B5EF4-FFF2-40B4-BE49-F238E27FC236}">
                <a16:creationId xmlns:a16="http://schemas.microsoft.com/office/drawing/2014/main" id="{E15DE935-7C51-C6D7-1AF8-787FC637618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3412" y="4296776"/>
            <a:ext cx="1486447" cy="1199067"/>
          </a:xfrm>
          <a:prstGeom prst="rect">
            <a:avLst/>
          </a:prstGeom>
        </p:spPr>
      </p:pic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581530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15F624-C8D9-4C72-AE9F-902A63A2989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858000"/>
            <a:ext cx="0" cy="0"/>
          </a:xfrm>
        </p:spPr>
        <p:txBody>
          <a:bodyPr/>
          <a:lstStyle/>
          <a:p>
            <a:fld id="{23AA811B-2EBD-4900-905E-5BE206449611}" type="slidenum">
              <a:rPr lang="da-DK"/>
              <a:pPr/>
              <a:t>6</a:t>
            </a:fld>
            <a:endParaRPr lang="da-DK" dirty="0"/>
          </a:p>
        </p:txBody>
      </p:sp>
      <p:sp>
        <p:nvSpPr>
          <p:cNvPr id="3" name="Background">
            <a:extLst>
              <a:ext uri="{FF2B5EF4-FFF2-40B4-BE49-F238E27FC236}">
                <a16:creationId xmlns:a16="http://schemas.microsoft.com/office/drawing/2014/main" id="{A6765245-DFD5-4388-BAD9-A8AD4451256B}"/>
              </a:ext>
            </a:extLst>
          </p:cNvPr>
          <p:cNvSpPr/>
          <p:nvPr/>
        </p:nvSpPr>
        <p:spPr bwMode="white">
          <a:xfrm>
            <a:off x="-1200" y="0"/>
            <a:ext cx="12193200" cy="7348756"/>
          </a:xfrm>
          <a:prstGeom prst="rect">
            <a:avLst/>
          </a:prstGeom>
          <a:solidFill>
            <a:srgbClr val="399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r>
              <a:rPr lang="da-DK" sz="3200" b="1" noProof="0" dirty="0"/>
              <a:t>Hvad henvendelserne drejer sig om</a:t>
            </a:r>
          </a:p>
          <a:p>
            <a:pPr algn="ctr"/>
            <a:endParaRPr lang="da-DK" sz="3200" b="1" noProof="0" dirty="0"/>
          </a:p>
          <a:p>
            <a:pPr algn="ctr"/>
            <a:r>
              <a:rPr lang="da-DK" sz="3200" b="1" dirty="0"/>
              <a:t>55 Henvendelser vedrørende spørgsmål om god behandling i Furesø Kommune</a:t>
            </a:r>
            <a:endParaRPr lang="da-DK" sz="3200" b="1" noProof="0" dirty="0"/>
          </a:p>
          <a:p>
            <a:pPr algn="ctr"/>
            <a:endParaRPr lang="da-DK" sz="3200" dirty="0"/>
          </a:p>
          <a:p>
            <a:pPr algn="ctr"/>
            <a:r>
              <a:rPr lang="da-DK" sz="3200" dirty="0"/>
              <a:t>Den hyppigste henvendelsesrate i denne kategori er spørgsmål og klager over </a:t>
            </a:r>
            <a:r>
              <a:rPr lang="da-DK" sz="3200" dirty="0" err="1"/>
              <a:t>kommunikatationen</a:t>
            </a:r>
            <a:r>
              <a:rPr lang="da-DK" sz="3200" dirty="0"/>
              <a:t> og samarbejdet mellem forvaltningen og borgerne, og over kommunens sagsbehandlingstid. </a:t>
            </a:r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r>
              <a:rPr lang="da-DK" sz="3200" b="1" noProof="0" dirty="0" err="1"/>
              <a:t>ddd</a:t>
            </a:r>
            <a:endParaRPr lang="da-DK" sz="3200" b="1" noProof="0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40EAEC0-CE76-4EF8-B0CA-3F7084C541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405967"/>
            <a:ext cx="12192000" cy="1452033"/>
          </a:xfrm>
          <a:prstGeom prst="rect">
            <a:avLst/>
          </a:prstGeom>
        </p:spPr>
      </p:pic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323247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15F624-C8D9-4C72-AE9F-902A63A2989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858000"/>
            <a:ext cx="0" cy="0"/>
          </a:xfrm>
        </p:spPr>
        <p:txBody>
          <a:bodyPr/>
          <a:lstStyle/>
          <a:p>
            <a:fld id="{23AA811B-2EBD-4900-905E-5BE206449611}" type="slidenum">
              <a:rPr lang="da-DK"/>
              <a:pPr/>
              <a:t>7</a:t>
            </a:fld>
            <a:endParaRPr lang="da-DK" dirty="0"/>
          </a:p>
        </p:txBody>
      </p:sp>
      <p:sp>
        <p:nvSpPr>
          <p:cNvPr id="3" name="Background">
            <a:extLst>
              <a:ext uri="{FF2B5EF4-FFF2-40B4-BE49-F238E27FC236}">
                <a16:creationId xmlns:a16="http://schemas.microsoft.com/office/drawing/2014/main" id="{A6765245-DFD5-4388-BAD9-A8AD4451256B}"/>
              </a:ext>
            </a:extLst>
          </p:cNvPr>
          <p:cNvSpPr/>
          <p:nvPr/>
        </p:nvSpPr>
        <p:spPr bwMode="white">
          <a:xfrm>
            <a:off x="0" y="0"/>
            <a:ext cx="12193200" cy="7348756"/>
          </a:xfrm>
          <a:prstGeom prst="rect">
            <a:avLst/>
          </a:prstGeom>
          <a:solidFill>
            <a:srgbClr val="399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r>
              <a:rPr lang="da-DK" sz="3200" b="1" noProof="0" dirty="0"/>
              <a:t>Hvad henvendelserne drejer sig om</a:t>
            </a:r>
          </a:p>
          <a:p>
            <a:pPr algn="ctr"/>
            <a:endParaRPr lang="da-DK" sz="3200" b="1" noProof="0" dirty="0"/>
          </a:p>
          <a:p>
            <a:pPr algn="ctr"/>
            <a:endParaRPr lang="da-DK" sz="3200" b="1" noProof="0" dirty="0"/>
          </a:p>
          <a:p>
            <a:pPr algn="ctr"/>
            <a:r>
              <a:rPr lang="da-DK" sz="3200" b="1" dirty="0"/>
              <a:t>51 af henvendelserne rejser forvaltningsretlige spørgsmål og problemstillinger</a:t>
            </a:r>
            <a:r>
              <a:rPr lang="da-DK" sz="3200" dirty="0"/>
              <a:t> </a:t>
            </a:r>
          </a:p>
          <a:p>
            <a:pPr algn="ctr"/>
            <a:endParaRPr lang="da-DK" sz="3200" dirty="0"/>
          </a:p>
          <a:p>
            <a:pPr algn="ctr"/>
            <a:r>
              <a:rPr lang="da-DK" sz="3200" dirty="0"/>
              <a:t>Mange af disse vedrører borgernes oplevelse af at have fået en utilstrækkelig/uklar vejledning, ikke at kunne forstå begrundelsen for afgørelsen, samt spørgsmål om forvaltningen har anvendt de rigtige regler</a:t>
            </a:r>
            <a:endParaRPr lang="da-DK" sz="3200" b="1" noProof="0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r>
              <a:rPr lang="da-DK" sz="3200" b="1" noProof="0" dirty="0" err="1"/>
              <a:t>ddd</a:t>
            </a:r>
            <a:endParaRPr lang="da-DK" sz="3200" b="1" noProof="0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40EAEC0-CE76-4EF8-B0CA-3F7084C541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405967"/>
            <a:ext cx="12192000" cy="1452033"/>
          </a:xfrm>
          <a:prstGeom prst="rect">
            <a:avLst/>
          </a:prstGeom>
        </p:spPr>
      </p:pic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1756278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15F624-C8D9-4C72-AE9F-902A63A2989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858000"/>
            <a:ext cx="0" cy="0"/>
          </a:xfrm>
        </p:spPr>
        <p:txBody>
          <a:bodyPr/>
          <a:lstStyle/>
          <a:p>
            <a:fld id="{23AA811B-2EBD-4900-905E-5BE206449611}" type="slidenum">
              <a:rPr lang="da-DK"/>
              <a:pPr/>
              <a:t>8</a:t>
            </a:fld>
            <a:endParaRPr lang="da-DK" dirty="0"/>
          </a:p>
        </p:txBody>
      </p:sp>
      <p:sp>
        <p:nvSpPr>
          <p:cNvPr id="3" name="Background">
            <a:extLst>
              <a:ext uri="{FF2B5EF4-FFF2-40B4-BE49-F238E27FC236}">
                <a16:creationId xmlns:a16="http://schemas.microsoft.com/office/drawing/2014/main" id="{A6765245-DFD5-4388-BAD9-A8AD4451256B}"/>
              </a:ext>
            </a:extLst>
          </p:cNvPr>
          <p:cNvSpPr/>
          <p:nvPr/>
        </p:nvSpPr>
        <p:spPr bwMode="white">
          <a:xfrm>
            <a:off x="0" y="0"/>
            <a:ext cx="12193200" cy="7348756"/>
          </a:xfrm>
          <a:prstGeom prst="rect">
            <a:avLst/>
          </a:prstGeom>
          <a:solidFill>
            <a:srgbClr val="399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r>
              <a:rPr lang="da-DK" sz="3200" b="1" noProof="0" dirty="0"/>
              <a:t>Hvad henvendelserne drejer sig om</a:t>
            </a:r>
          </a:p>
          <a:p>
            <a:pPr algn="ctr"/>
            <a:endParaRPr lang="da-DK" sz="3200" b="1" noProof="0" dirty="0"/>
          </a:p>
          <a:p>
            <a:pPr algn="ctr"/>
            <a:endParaRPr lang="da-DK" sz="3200" b="1" noProof="0" dirty="0"/>
          </a:p>
          <a:p>
            <a:pPr algn="ctr"/>
            <a:endParaRPr lang="da-DK" sz="3200" b="1" noProof="0" dirty="0"/>
          </a:p>
          <a:p>
            <a:pPr algn="ctr"/>
            <a:r>
              <a:rPr lang="da-DK" sz="3200" b="1" dirty="0"/>
              <a:t>74 af henvendelserne vedrører borgerrådgiverens øvrige hjælp og vejledning</a:t>
            </a:r>
          </a:p>
          <a:p>
            <a:pPr algn="ctr"/>
            <a:endParaRPr lang="da-DK" sz="3200" b="1" dirty="0"/>
          </a:p>
          <a:p>
            <a:pPr algn="ctr"/>
            <a:r>
              <a:rPr lang="da-DK" sz="3200" dirty="0"/>
              <a:t>Jeg oplever, at denne vejledning hjælper borgerne til at forstå regler og rammer, og samtidig medvirker til en bedre dialog med forvaltningen</a:t>
            </a:r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r>
              <a:rPr lang="da-DK" sz="3200" b="1" noProof="0" dirty="0" err="1"/>
              <a:t>ddd</a:t>
            </a:r>
            <a:endParaRPr lang="da-DK" sz="3200" b="1" noProof="0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40EAEC0-CE76-4EF8-B0CA-3F7084C541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405967"/>
            <a:ext cx="12192000" cy="1452033"/>
          </a:xfrm>
          <a:prstGeom prst="rect">
            <a:avLst/>
          </a:prstGeom>
        </p:spPr>
      </p:pic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438154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15F624-C8D9-4C72-AE9F-902A63A2989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858000"/>
            <a:ext cx="0" cy="0"/>
          </a:xfrm>
        </p:spPr>
        <p:txBody>
          <a:bodyPr/>
          <a:lstStyle/>
          <a:p>
            <a:fld id="{23AA811B-2EBD-4900-905E-5BE206449611}" type="slidenum">
              <a:rPr lang="da-DK" smtClean="0"/>
              <a:pPr/>
              <a:t>9</a:t>
            </a:fld>
            <a:endParaRPr lang="da-DK" dirty="0"/>
          </a:p>
        </p:txBody>
      </p:sp>
      <p:sp>
        <p:nvSpPr>
          <p:cNvPr id="3" name="Background">
            <a:extLst>
              <a:ext uri="{FF2B5EF4-FFF2-40B4-BE49-F238E27FC236}">
                <a16:creationId xmlns:a16="http://schemas.microsoft.com/office/drawing/2014/main" id="{A6765245-DFD5-4388-BAD9-A8AD4451256B}"/>
              </a:ext>
            </a:extLst>
          </p:cNvPr>
          <p:cNvSpPr/>
          <p:nvPr/>
        </p:nvSpPr>
        <p:spPr bwMode="white">
          <a:xfrm>
            <a:off x="0" y="0"/>
            <a:ext cx="12193200" cy="6365209"/>
          </a:xfrm>
          <a:prstGeom prst="rect">
            <a:avLst/>
          </a:prstGeom>
          <a:solidFill>
            <a:srgbClr val="399F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r>
              <a:rPr lang="da-DK" sz="3200" b="1" noProof="0" dirty="0"/>
              <a:t>Anbefalinger</a:t>
            </a:r>
          </a:p>
          <a:p>
            <a:pPr algn="ctr"/>
            <a:endParaRPr lang="da-DK" sz="3200" b="1" dirty="0"/>
          </a:p>
          <a:p>
            <a:pPr algn="ctr"/>
            <a:r>
              <a:rPr lang="da-DK" sz="3200" dirty="0"/>
              <a:t>Borgernes oplevelse af at få en god behandling i Furesø Kommune bør styrkes</a:t>
            </a:r>
            <a:endParaRPr lang="da-DK" sz="3200" b="1" noProof="0" dirty="0"/>
          </a:p>
          <a:p>
            <a:pPr algn="ctr"/>
            <a:endParaRPr lang="da-DK" sz="3200" b="1" noProof="0" dirty="0"/>
          </a:p>
          <a:p>
            <a:pPr algn="ctr"/>
            <a:endParaRPr lang="da-DK" sz="3200" b="1" noProof="0" dirty="0"/>
          </a:p>
          <a:p>
            <a:pPr algn="ctr"/>
            <a:endParaRPr lang="da-DK" sz="3200" b="1" noProof="0" dirty="0"/>
          </a:p>
          <a:p>
            <a:pPr algn="ctr"/>
            <a:r>
              <a:rPr lang="da-DK" sz="3200" b="1" dirty="0"/>
              <a:t>                                   </a:t>
            </a:r>
          </a:p>
          <a:p>
            <a:pPr algn="ctr"/>
            <a:r>
              <a:rPr lang="da-DK" sz="3200" b="1" noProof="0" dirty="0"/>
              <a:t>				</a:t>
            </a:r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endParaRPr lang="da-DK" sz="3200" b="1" noProof="0" dirty="0"/>
          </a:p>
          <a:p>
            <a:pPr algn="ctr"/>
            <a:endParaRPr lang="da-DK" sz="3200" b="1" dirty="0"/>
          </a:p>
          <a:p>
            <a:pPr algn="ctr"/>
            <a:r>
              <a:rPr lang="da-DK" sz="3200" b="1" noProof="0" dirty="0" err="1"/>
              <a:t>ddd</a:t>
            </a:r>
            <a:endParaRPr lang="da-DK" sz="3200" b="1" noProof="0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40EAEC0-CE76-4EF8-B0CA-3F7084C541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0" y="5405967"/>
            <a:ext cx="12192000" cy="1452033"/>
          </a:xfrm>
          <a:prstGeom prst="rect">
            <a:avLst/>
          </a:prstGeom>
        </p:spPr>
      </p:pic>
      <p:pic>
        <p:nvPicPr>
          <p:cNvPr id="1026" name="Picture 2" descr="I den gode samtale låner vi hinanden både øre og ord | Kristeligt Dagblad">
            <a:extLst>
              <a:ext uri="{FF2B5EF4-FFF2-40B4-BE49-F238E27FC236}">
                <a16:creationId xmlns:a16="http://schemas.microsoft.com/office/drawing/2014/main" id="{C1FB4C2F-B0E1-0DB8-4B6E-C954D64863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481" y="3399885"/>
            <a:ext cx="2733675" cy="200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Menighedsraad.dk">
            <a:extLst>
              <a:ext uri="{FF2B5EF4-FFF2-40B4-BE49-F238E27FC236}">
                <a16:creationId xmlns:a16="http://schemas.microsoft.com/office/drawing/2014/main" id="{1BB1BD46-8115-7756-3476-6BF8FFCE41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775" y="2666999"/>
            <a:ext cx="2628740" cy="2619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ktangel: afrundede hjørner 7">
            <a:extLst>
              <a:ext uri="{FF2B5EF4-FFF2-40B4-BE49-F238E27FC236}">
                <a16:creationId xmlns:a16="http://schemas.microsoft.com/office/drawing/2014/main" id="{19FC0946-353F-235C-CCEA-C711CEEB5841}"/>
              </a:ext>
            </a:extLst>
          </p:cNvPr>
          <p:cNvSpPr/>
          <p:nvPr/>
        </p:nvSpPr>
        <p:spPr>
          <a:xfrm>
            <a:off x="8464842" y="1709928"/>
            <a:ext cx="3184613" cy="4197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400" dirty="0"/>
              <a:t>At medarbejderne </a:t>
            </a:r>
          </a:p>
          <a:p>
            <a:pPr algn="ctr"/>
            <a:endParaRPr lang="da-DK" sz="1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da-DK" sz="1400" dirty="0"/>
              <a:t>Hurtigt vender tilbage med et svar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da-DK" sz="1400" dirty="0"/>
              <a:t>Giver borgerne en grundig vejledning om sagsbehandlings-processen tidligt i forløbet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da-DK" sz="1400" dirty="0"/>
              <a:t> Løbende orienterer borgerne, hvis sagsbehandlings- og svarfrister ikke kan overholdes.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da-DK" sz="1400" dirty="0"/>
              <a:t>Har fokus på, at samtaler afvikles i en imødekommende og respektfuld tone, og hurtigt at tage kontakt til borgere, der udtrykker utilfredshed eller utryghed i forhold til deres verserende sag</a:t>
            </a: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517793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84827539167767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84827539167767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84827539167767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84827539167767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84827539167767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84827539167767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84827539167767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84827539167767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84827539167767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84827539167767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TemplateConfiguration><![CDATA[{"slideVersion":1,"isValidatorEnabled":false,"isLocked":false,"elementsMetadata":[],"slideId":"638040108571607383","enableDocumentContentUpdater":false,"version":"2.0"}]]></TemplafySlideTemplateConfiguration>
</file>

<file path=customXml/item10.xml><?xml version="1.0" encoding="utf-8"?>
<TemplafyFormConfiguration><![CDATA[{"formFields":[],"formDataEntries":[]}]]></TemplafyFormConfiguration>
</file>

<file path=customXml/item11.xml><?xml version="1.0" encoding="utf-8"?>
<TemplafySlideTemplateConfiguration><![CDATA[{"slideVersion":1,"isValidatorEnabled":false,"isLocked":false,"elementsMetadata":[],"slideId":"638040108571607383","enableDocumentContentUpdater":false,"version":"2.0"}]]></TemplafySlideTemplateConfiguration>
</file>

<file path=customXml/item12.xml><?xml version="1.0" encoding="utf-8"?>
<TemplafySlideTemplateConfiguration><![CDATA[{"slideVersion":1,"isValidatorEnabled":false,"isLocked":false,"elementsMetadata":[],"slideId":"638040108571607383","enableDocumentContentUpdater":false,"version":"2.0"}]]></TemplafySlideTemplateConfiguration>
</file>

<file path=customXml/item13.xml><?xml version="1.0" encoding="utf-8"?>
<TemplafySlideFormConfiguration><![CDATA[{"formFields":[],"formDataEntries":[]}]]></TemplafySlideFormConfiguration>
</file>

<file path=customXml/item14.xml><?xml version="1.0" encoding="utf-8"?>
<TemplafySlideTemplateConfiguration><![CDATA[{"slideVersion":1,"isValidatorEnabled":false,"isLocked":false,"elementsMetadata":[],"slideId":"638040108571607383","enableDocumentContentUpdater":false,"version":"2.0"}]]></TemplafySlideTemplateConfiguration>
</file>

<file path=customXml/item15.xml><?xml version="1.0" encoding="utf-8"?>
<TemplafySlideFormConfiguration><![CDATA[{"formFields":[],"formDataEntries":[]}]]></TemplafySlideFormConfiguration>
</file>

<file path=customXml/item16.xml><?xml version="1.0" encoding="utf-8"?>
<TemplafySlideFormConfiguration><![CDATA[{"formFields":[],"formDataEntries":[]}]]></TemplafySlideFormConfiguration>
</file>

<file path=customXml/item17.xml><?xml version="1.0" encoding="utf-8"?>
<TemplafySlideTemplateConfiguration><![CDATA[{"slideVersion":1,"isValidatorEnabled":false,"isLocked":false,"elementsMetadata":[],"slideId":"638040108571607383","enableDocumentContentUpdater":false,"version":"2.0"}]]></TemplafySlideTemplateConfiguration>
</file>

<file path=customXml/item18.xml><?xml version="1.0" encoding="utf-8"?>
<TemplafySlideTemplateConfiguration><![CDATA[{"slideVersion":1,"isValidatorEnabled":false,"isLocked":false,"elementsMetadata":[],"slideId":"638040108571607383","enableDocumentContentUpdater":false,"version":"2.0"}]]></TemplafySlideTemplateConfiguration>
</file>

<file path=customXml/item19.xml><?xml version="1.0" encoding="utf-8"?>
<TemplafySlideTemplateConfiguration><![CDATA[{"slideVersion":1,"isValidatorEnabled":false,"isLocked":false,"elementsMetadata":[],"slideId":"638040108571607383","enableDocumentContentUpdater":false,"version":"2.0"}]]></TemplafySlideTemplateConfiguration>
</file>

<file path=customXml/item2.xml><?xml version="1.0" encoding="utf-8"?>
<TemplafySlideFormConfiguration><![CDATA[{"formFields":[],"formDataEntries":[]}]]></TemplafySlideFormConfiguration>
</file>

<file path=customXml/item20.xml><?xml version="1.0" encoding="utf-8"?>
<TemplafySlideFormConfiguration><![CDATA[{"formFields":[],"formDataEntries":[]}]]></TemplafySlideFormConfiguration>
</file>

<file path=customXml/item21.xml><?xml version="1.0" encoding="utf-8"?>
<TemplafySlideFormConfiguration><![CDATA[{"formFields":[],"formDataEntries":[]}]]></TemplafySlideFormConfiguration>
</file>

<file path=customXml/item22.xml><?xml version="1.0" encoding="utf-8"?>
<TemplafySlideFormConfiguration><![CDATA[{"formFields":[],"formDataEntries":[]}]]></TemplafySlideFormConfiguration>
</file>

<file path=customXml/item3.xml><?xml version="1.0" encoding="utf-8"?>
<TemplafySlideTemplateConfiguration><![CDATA[{"slideVersion":1,"isValidatorEnabled":false,"isLocked":false,"elementsMetadata":[],"slideId":"638040108571607383","enableDocumentContentUpdater":false,"version":"2.0"}]]></TemplafySlideTemplateConfiguration>
</file>

<file path=customXml/item4.xml><?xml version="1.0" encoding="utf-8"?>
<TemplafyTemplateConfiguration><![CDATA[{"elementsMetadata":[],"transformationConfigurations":[],"templateName":"Blank, PowerPoint, Hive","templateDescription":"","enableDocumentContentUpdater":false,"version":"2.0"}]]></TemplafyTemplateConfiguration>
</file>

<file path=customXml/item5.xml><?xml version="1.0" encoding="utf-8"?>
<TemplafySlideTemplateConfiguration><![CDATA[{"slideVersion":1,"isValidatorEnabled":false,"isLocked":false,"elementsMetadata":[],"slideId":"638040108571607383","enableDocumentContentUpdater":false,"version":"2.0"}]]></TemplafySlideTemplate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SlideTemplateConfiguration><![CDATA[{"slideVersion":1,"isValidatorEnabled":false,"isLocked":false,"elementsMetadata":[],"slideId":"638040108571607383","enableDocumentContentUpdater":false,"version":"2.0"}]]></TemplafySlideTemplate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F5794EBF-8483-4156-A229-19EC68E14C63}">
  <ds:schemaRefs/>
</ds:datastoreItem>
</file>

<file path=customXml/itemProps10.xml><?xml version="1.0" encoding="utf-8"?>
<ds:datastoreItem xmlns:ds="http://schemas.openxmlformats.org/officeDocument/2006/customXml" ds:itemID="{483485A8-22F0-4FE6-99EB-CE8AF834872D}">
  <ds:schemaRefs/>
</ds:datastoreItem>
</file>

<file path=customXml/itemProps11.xml><?xml version="1.0" encoding="utf-8"?>
<ds:datastoreItem xmlns:ds="http://schemas.openxmlformats.org/officeDocument/2006/customXml" ds:itemID="{EF3732AD-CAA3-4A3C-93A1-D05F107BE4E4}">
  <ds:schemaRefs/>
</ds:datastoreItem>
</file>

<file path=customXml/itemProps12.xml><?xml version="1.0" encoding="utf-8"?>
<ds:datastoreItem xmlns:ds="http://schemas.openxmlformats.org/officeDocument/2006/customXml" ds:itemID="{6BD27B42-0147-4012-9E9B-3C27AE4FBE1D}">
  <ds:schemaRefs/>
</ds:datastoreItem>
</file>

<file path=customXml/itemProps13.xml><?xml version="1.0" encoding="utf-8"?>
<ds:datastoreItem xmlns:ds="http://schemas.openxmlformats.org/officeDocument/2006/customXml" ds:itemID="{ED323019-D598-4CF3-911A-33BF70655F58}">
  <ds:schemaRefs/>
</ds:datastoreItem>
</file>

<file path=customXml/itemProps14.xml><?xml version="1.0" encoding="utf-8"?>
<ds:datastoreItem xmlns:ds="http://schemas.openxmlformats.org/officeDocument/2006/customXml" ds:itemID="{7A183679-2010-4473-BB29-6E86485253D8}">
  <ds:schemaRefs/>
</ds:datastoreItem>
</file>

<file path=customXml/itemProps15.xml><?xml version="1.0" encoding="utf-8"?>
<ds:datastoreItem xmlns:ds="http://schemas.openxmlformats.org/officeDocument/2006/customXml" ds:itemID="{C54AA2D3-8631-42A2-852F-613303E79BC7}">
  <ds:schemaRefs/>
</ds:datastoreItem>
</file>

<file path=customXml/itemProps16.xml><?xml version="1.0" encoding="utf-8"?>
<ds:datastoreItem xmlns:ds="http://schemas.openxmlformats.org/officeDocument/2006/customXml" ds:itemID="{AAEB68FB-8525-40DF-818F-5798DC9B1D57}">
  <ds:schemaRefs/>
</ds:datastoreItem>
</file>

<file path=customXml/itemProps17.xml><?xml version="1.0" encoding="utf-8"?>
<ds:datastoreItem xmlns:ds="http://schemas.openxmlformats.org/officeDocument/2006/customXml" ds:itemID="{00AAB3D3-5DDD-4754-B40C-7965B7BB9529}">
  <ds:schemaRefs/>
</ds:datastoreItem>
</file>

<file path=customXml/itemProps18.xml><?xml version="1.0" encoding="utf-8"?>
<ds:datastoreItem xmlns:ds="http://schemas.openxmlformats.org/officeDocument/2006/customXml" ds:itemID="{8780B557-7A79-4A1A-BB62-B68ED53ECE79}">
  <ds:schemaRefs/>
</ds:datastoreItem>
</file>

<file path=customXml/itemProps19.xml><?xml version="1.0" encoding="utf-8"?>
<ds:datastoreItem xmlns:ds="http://schemas.openxmlformats.org/officeDocument/2006/customXml" ds:itemID="{0AE1F697-80C4-4745-AE4D-E858B1D364DB}">
  <ds:schemaRefs/>
</ds:datastoreItem>
</file>

<file path=customXml/itemProps2.xml><?xml version="1.0" encoding="utf-8"?>
<ds:datastoreItem xmlns:ds="http://schemas.openxmlformats.org/officeDocument/2006/customXml" ds:itemID="{CF37DB12-B0BD-4D89-B7D8-E0BB2AD61B9B}">
  <ds:schemaRefs/>
</ds:datastoreItem>
</file>

<file path=customXml/itemProps20.xml><?xml version="1.0" encoding="utf-8"?>
<ds:datastoreItem xmlns:ds="http://schemas.openxmlformats.org/officeDocument/2006/customXml" ds:itemID="{EB8FE87C-E2CA-4ED8-8DB3-4B930CC92265}">
  <ds:schemaRefs/>
</ds:datastoreItem>
</file>

<file path=customXml/itemProps21.xml><?xml version="1.0" encoding="utf-8"?>
<ds:datastoreItem xmlns:ds="http://schemas.openxmlformats.org/officeDocument/2006/customXml" ds:itemID="{C896B879-1BF5-4D11-BDF2-7BDE75448400}">
  <ds:schemaRefs/>
</ds:datastoreItem>
</file>

<file path=customXml/itemProps22.xml><?xml version="1.0" encoding="utf-8"?>
<ds:datastoreItem xmlns:ds="http://schemas.openxmlformats.org/officeDocument/2006/customXml" ds:itemID="{82AE33EF-7707-45FA-9EC2-8087D6F3DA19}">
  <ds:schemaRefs/>
</ds:datastoreItem>
</file>

<file path=customXml/itemProps3.xml><?xml version="1.0" encoding="utf-8"?>
<ds:datastoreItem xmlns:ds="http://schemas.openxmlformats.org/officeDocument/2006/customXml" ds:itemID="{F9D554CF-4A8C-4D1B-B7FD-02679B4CB81A}">
  <ds:schemaRefs/>
</ds:datastoreItem>
</file>

<file path=customXml/itemProps4.xml><?xml version="1.0" encoding="utf-8"?>
<ds:datastoreItem xmlns:ds="http://schemas.openxmlformats.org/officeDocument/2006/customXml" ds:itemID="{8520DA91-F9F2-4EC7-AC1B-FE978110E1D5}">
  <ds:schemaRefs/>
</ds:datastoreItem>
</file>

<file path=customXml/itemProps5.xml><?xml version="1.0" encoding="utf-8"?>
<ds:datastoreItem xmlns:ds="http://schemas.openxmlformats.org/officeDocument/2006/customXml" ds:itemID="{ACD66715-429E-42DE-BEB4-46E9525A2720}">
  <ds:schemaRefs/>
</ds:datastoreItem>
</file>

<file path=customXml/itemProps6.xml><?xml version="1.0" encoding="utf-8"?>
<ds:datastoreItem xmlns:ds="http://schemas.openxmlformats.org/officeDocument/2006/customXml" ds:itemID="{A08AC490-8406-426D-84F9-22D18B3D4B82}">
  <ds:schemaRefs/>
</ds:datastoreItem>
</file>

<file path=customXml/itemProps7.xml><?xml version="1.0" encoding="utf-8"?>
<ds:datastoreItem xmlns:ds="http://schemas.openxmlformats.org/officeDocument/2006/customXml" ds:itemID="{33DE3AAC-3CEB-4F09-B261-5BC47C658099}">
  <ds:schemaRefs/>
</ds:datastoreItem>
</file>

<file path=customXml/itemProps8.xml><?xml version="1.0" encoding="utf-8"?>
<ds:datastoreItem xmlns:ds="http://schemas.openxmlformats.org/officeDocument/2006/customXml" ds:itemID="{DB49F73C-9DFB-4529-9018-84B12DC5572D}">
  <ds:schemaRefs/>
</ds:datastoreItem>
</file>

<file path=customXml/itemProps9.xml><?xml version="1.0" encoding="utf-8"?>
<ds:datastoreItem xmlns:ds="http://schemas.openxmlformats.org/officeDocument/2006/customXml" ds:itemID="{4EF75609-C346-4ED2-9980-D66056F1716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887</TotalTime>
  <Words>448</Words>
  <Application>Microsoft Office PowerPoint</Application>
  <PresentationFormat>Widescreen</PresentationFormat>
  <Paragraphs>191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Stine Boeck</dc:creator>
  <cp:lastModifiedBy>Marie Stockmarr</cp:lastModifiedBy>
  <cp:revision>16</cp:revision>
  <cp:lastPrinted>2023-12-11T08:23:09Z</cp:lastPrinted>
  <dcterms:created xsi:type="dcterms:W3CDTF">2023-12-04T09:47:47Z</dcterms:created>
  <dcterms:modified xsi:type="dcterms:W3CDTF">2024-09-04T10:11:42Z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2023-04-05T12:59:42</vt:lpwstr>
  </property>
  <property fmtid="{D5CDD505-2E9C-101B-9397-08002B2CF9AE}" pid="3" name="TemplafyTenantId">
    <vt:lpwstr>furesoe</vt:lpwstr>
  </property>
  <property fmtid="{D5CDD505-2E9C-101B-9397-08002B2CF9AE}" pid="4" name="TemplafyTemplateId">
    <vt:lpwstr>638162963812514779</vt:lpwstr>
  </property>
  <property fmtid="{D5CDD505-2E9C-101B-9397-08002B2CF9AE}" pid="5" name="TemplafyUserProfileId">
    <vt:lpwstr>638035153694043322</vt:lpwstr>
  </property>
  <property fmtid="{D5CDD505-2E9C-101B-9397-08002B2CF9AE}" pid="6" name="TemplafyLanguageCode">
    <vt:lpwstr>da-DK</vt:lpwstr>
  </property>
  <property fmtid="{D5CDD505-2E9C-101B-9397-08002B2CF9AE}" pid="7" name="TemplafyFromBlank">
    <vt:bool>true</vt:bool>
  </property>
  <property fmtid="{D5CDD505-2E9C-101B-9397-08002B2CF9AE}" pid="8" name="AcadreDocumentId">
    <vt:i4>3237268</vt:i4>
  </property>
  <property fmtid="{D5CDD505-2E9C-101B-9397-08002B2CF9AE}" pid="9" name="AcadreCaseId">
    <vt:i4>441582</vt:i4>
  </property>
</Properties>
</file>